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sldIdLst>
    <p:sldId id="257" r:id="rId2"/>
    <p:sldId id="274" r:id="rId3"/>
    <p:sldId id="267" r:id="rId4"/>
    <p:sldId id="259" r:id="rId5"/>
    <p:sldId id="260" r:id="rId6"/>
    <p:sldId id="263" r:id="rId7"/>
    <p:sldId id="262" r:id="rId8"/>
    <p:sldId id="268" r:id="rId9"/>
    <p:sldId id="269" r:id="rId10"/>
    <p:sldId id="272" r:id="rId11"/>
    <p:sldId id="270" r:id="rId12"/>
    <p:sldId id="277" r:id="rId13"/>
    <p:sldId id="276" r:id="rId14"/>
    <p:sldId id="275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2" autoAdjust="0"/>
    <p:restoredTop sz="94660"/>
  </p:normalViewPr>
  <p:slideViewPr>
    <p:cSldViewPr snapToGrid="0">
      <p:cViewPr varScale="1">
        <p:scale>
          <a:sx n="206" d="100"/>
          <a:sy n="206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A18E9-6915-4926-AFDC-B65FE191BFDE}" type="datetimeFigureOut">
              <a:rPr lang="en-AU" smtClean="0"/>
              <a:t>4/6/21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BAEDA-B0F6-47F7-A56B-5E931A6B9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96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C07D-BE79-4829-8308-4BD639CD35CE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8DCBE-4314-4617-A37C-442CF9535138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870B3-5A76-4E8A-BF2D-FE791E9C3060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3355C-1AFD-484A-836F-6CC53EEFDDFE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AAC6-7B14-4BAD-B003-5200F5D55FF3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8AD6A-857A-4210-8CB5-C0D102641933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0BD5-6F14-4C9E-8962-75EB643A6464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9F4F-34DE-42B1-A5BE-91C40EEDCB42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3845-668B-4748-9D59-45BCA51BA88C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45F8E8CE-EF51-4122-9865-EA3C356A7235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B5B155-7E01-467E-959D-6B4643B635D9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7E6F015D-710D-453D-971A-9FC8206CA1B2}" type="datetime1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houseprice-project.herokuapp.com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ywr71/GeoJson-Data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kaggle.com/syuzai/perth-house-pri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House prices in Perth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Spiros basilakes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Thierry Zonneveld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9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40825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After completion of the ETL process the data was loaded into a SQLite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Using Flask-SQLAlchemy the database was made accessible for the web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render_template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jsonify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request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HTML, CSS and Bootstrap were used for the web page and styles: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index.html</a:t>
            </a:r>
            <a:r>
              <a:rPr lang="en-AU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styles.css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 input forms used to filter the data from the database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5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40825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In the HTML reference was made to the relevant libraries and files: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Leaflet.js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D3.js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logic.js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config.js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Prepare map and read in the </a:t>
            </a:r>
            <a:r>
              <a:rPr lang="en-AU" dirty="0" err="1"/>
              <a:t>GeoJson</a:t>
            </a:r>
            <a:r>
              <a:rPr lang="en-AU" dirty="0"/>
              <a:t> and </a:t>
            </a:r>
            <a:r>
              <a:rPr lang="en-AU" dirty="0" err="1"/>
              <a:t>Jsonified</a:t>
            </a:r>
            <a:r>
              <a:rPr lang="en-AU" dirty="0"/>
              <a:t> results into the </a:t>
            </a:r>
            <a:r>
              <a:rPr lang="en-AU" dirty="0" err="1"/>
              <a:t>logic.js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Apply machine learning model on the results for the selected month in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 the </a:t>
            </a:r>
            <a:r>
              <a:rPr lang="en-AU" dirty="0" err="1"/>
              <a:t>Chloroplet</a:t>
            </a:r>
            <a:r>
              <a:rPr lang="en-AU" dirty="0"/>
              <a:t> library to show the number of hits per suburb on a colour scale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6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Web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Deployment using Heroku: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requirements.txt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err="1"/>
              <a:t>Procfile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 marL="201168" lvl="1" indent="0">
              <a:buNone/>
            </a:pP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6E25A73-2C8B-1E46-B633-20596F84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4" y="2399172"/>
            <a:ext cx="6447756" cy="2976491"/>
          </a:xfrm>
          <a:prstGeom prst="rect">
            <a:avLst/>
          </a:prstGeom>
        </p:spPr>
      </p:pic>
      <p:pic>
        <p:nvPicPr>
          <p:cNvPr id="5122" name="Picture 2" descr="Hide the Pain Harold&amp;#39; András Arató Hospitalized Due to Covid">
            <a:extLst>
              <a:ext uri="{FF2B5EF4-FFF2-40B4-BE49-F238E27FC236}">
                <a16:creationId xmlns:a16="http://schemas.microsoft.com/office/drawing/2014/main" id="{2C5DD58B-8996-A645-B83F-7EBC990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3429000"/>
            <a:ext cx="2539314" cy="25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6F8AA3-24C8-D54E-9D33-19858858B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11" y="1139825"/>
            <a:ext cx="7070810" cy="45783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AU" dirty="0"/>
              <a:t>Result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houseprice-project.herokuapp.com</a:t>
            </a:r>
          </a:p>
        </p:txBody>
      </p:sp>
    </p:spTree>
    <p:extLst>
      <p:ext uri="{BB962C8B-B14F-4D97-AF65-F5344CB8AC3E}">
        <p14:creationId xmlns:p14="http://schemas.microsoft.com/office/powerpoint/2010/main" val="444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At least we didn’t use pie charts.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Spiros basilakes &amp; Thierry zonneveld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2486C-C278-43AE-B6B9-42E4878D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algn="ctr"/>
            <a:br>
              <a:rPr lang="en-US" sz="4800" i="1" dirty="0">
                <a:solidFill>
                  <a:schemeClr val="tx1"/>
                </a:solidFill>
              </a:rPr>
            </a:br>
            <a:br>
              <a:rPr lang="en-US" sz="4800" i="1" dirty="0">
                <a:solidFill>
                  <a:schemeClr val="tx1"/>
                </a:solidFill>
              </a:rPr>
            </a:br>
            <a:br>
              <a:rPr lang="en-AU" sz="4800" dirty="0">
                <a:solidFill>
                  <a:schemeClr val="tx1"/>
                </a:solidFill>
              </a:rPr>
            </a:br>
            <a:r>
              <a:rPr lang="en-AU" sz="4800" dirty="0">
                <a:solidFill>
                  <a:schemeClr val="tx1"/>
                </a:solidFill>
              </a:rPr>
              <a:t>Perth house prices in the news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A027BE-8D52-9E49-A84B-C64E2D56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8" y="2804881"/>
            <a:ext cx="5622144" cy="148266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1529A7-D70B-F540-8E27-F62B631E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5330">
            <a:off x="6159068" y="2781565"/>
            <a:ext cx="5598282" cy="149344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2C30-16BF-4FD8-B0FE-67090DAD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711FE4F-9032-E144-A208-AA4963C38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680">
            <a:off x="294970" y="824232"/>
            <a:ext cx="4648291" cy="123293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629774-353C-2647-B201-2B3CA20C9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3" y="5018695"/>
            <a:ext cx="5425832" cy="1238774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B258A3-9A6F-484F-AA39-5B79FCCE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5710">
            <a:off x="6572784" y="4582355"/>
            <a:ext cx="5044277" cy="1307206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892402-7713-7E4B-AC43-2D4850AF5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4" y="506857"/>
            <a:ext cx="5124420" cy="1333753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4214FC-89F2-5E49-95B2-230CEAB66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5180">
            <a:off x="1767438" y="1953909"/>
            <a:ext cx="5477944" cy="1271814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3D754D-900F-714F-B0E6-14FCC7D1AD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8958">
            <a:off x="6327028" y="2112076"/>
            <a:ext cx="5262362" cy="1203284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A6BDB42-0748-1B48-AE0B-A7DDE827A6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171">
            <a:off x="466749" y="4282234"/>
            <a:ext cx="4986011" cy="13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4800" i="1" dirty="0">
                <a:solidFill>
                  <a:schemeClr val="bg1"/>
                </a:solidFill>
              </a:rPr>
            </a:br>
            <a:br>
              <a:rPr lang="en-US" sz="4800" i="1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Which Perth suburb to buy a house in based on specific input parameters?</a:t>
            </a:r>
            <a:br>
              <a:rPr lang="en-AU" sz="4800" dirty="0">
                <a:solidFill>
                  <a:schemeClr val="bg1"/>
                </a:solidFill>
              </a:rPr>
            </a:br>
            <a:endParaRPr lang="en-AU" sz="48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2C30-16BF-4FD8-B0FE-67090DAD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7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1C14-CE1E-409F-B8DA-8BE8BB3E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will talk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002F-E83C-4055-8BEB-492CA697E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What we set out to 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Tools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Result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A31A8-17C5-42C7-8BED-62745138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8" y="6446838"/>
            <a:ext cx="10058399" cy="365125"/>
          </a:xfrm>
        </p:spPr>
        <p:txBody>
          <a:bodyPr/>
          <a:lstStyle/>
          <a:p>
            <a:r>
              <a:rPr lang="en-US" dirty="0"/>
              <a:t>houseprice-project.herokuapp.com</a:t>
            </a:r>
          </a:p>
        </p:txBody>
      </p:sp>
      <p:pic>
        <p:nvPicPr>
          <p:cNvPr id="5" name="Picture 2" descr="Timing in The Property Market | Halcyon Apartments">
            <a:extLst>
              <a:ext uri="{FF2B5EF4-FFF2-40B4-BE49-F238E27FC236}">
                <a16:creationId xmlns:a16="http://schemas.microsoft.com/office/drawing/2014/main" id="{EB4FFBD6-A984-DA48-B3C9-F7B71ADD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20" y="2230868"/>
            <a:ext cx="6717957" cy="3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D25D-2CE4-447A-A9EF-5509F7D2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set out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70E5-04EC-474F-93EB-EDA25F49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Find relevant house price data for the Greater Perth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a dashboard to help find the location of your new house in the Greater Perth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machine learning engine to train and predict based on user defined input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Build and host web application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E4D82-4C2F-42CD-8842-5BD37F18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5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1058-A0B2-4B6D-A23D-7308E36B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184B-3920-41A6-8CB0-C8F3EAF6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Data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Perth house prices up to 31 January 2021 (</a:t>
            </a:r>
            <a:r>
              <a:rPr lang="en-AU" dirty="0">
                <a:hlinkClick r:id="rId2"/>
              </a:rPr>
              <a:t>https://www.kaggle.com/syuzai/perth-house-prices</a:t>
            </a:r>
            <a:r>
              <a:rPr lang="en-AU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err="1"/>
              <a:t>GeoJson</a:t>
            </a:r>
            <a:r>
              <a:rPr lang="en-AU" dirty="0"/>
              <a:t> data for WA postcodes / suburbs (</a:t>
            </a:r>
            <a:r>
              <a:rPr lang="en-AU" dirty="0">
                <a:hlinkClick r:id="rId3"/>
              </a:rPr>
              <a:t>https://github.com/tonywr71/GeoJson-Data</a:t>
            </a:r>
            <a:r>
              <a:rPr lang="en-AU" dirty="0"/>
              <a:t>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0D526-F61C-4187-9B6C-BFC112AF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4100" name="Picture 4" descr="Sidewalk Cafes">
            <a:extLst>
              <a:ext uri="{FF2B5EF4-FFF2-40B4-BE49-F238E27FC236}">
                <a16:creationId xmlns:a16="http://schemas.microsoft.com/office/drawing/2014/main" id="{D6A5BE2D-6572-3546-B5AC-450104BD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50" y="4286827"/>
            <a:ext cx="1520569" cy="15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arning Graph Learn - Graph Going Up Png, Transparent Png , Transparent  Png Image - PNGitem">
            <a:extLst>
              <a:ext uri="{FF2B5EF4-FFF2-40B4-BE49-F238E27FC236}">
                <a16:creationId xmlns:a16="http://schemas.microsoft.com/office/drawing/2014/main" id="{88770912-C041-324C-BD74-5039FF44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26" y="4250502"/>
            <a:ext cx="1520570" cy="15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C413B-EAA1-754A-B2C3-8F1433652374}"/>
              </a:ext>
            </a:extLst>
          </p:cNvPr>
          <p:cNvSpPr txBox="1"/>
          <p:nvPr/>
        </p:nvSpPr>
        <p:spPr>
          <a:xfrm>
            <a:off x="2856830" y="4723947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5F9D5-4157-1046-ACD8-D160EF9F2E0D}"/>
              </a:ext>
            </a:extLst>
          </p:cNvPr>
          <p:cNvSpPr txBox="1"/>
          <p:nvPr/>
        </p:nvSpPr>
        <p:spPr>
          <a:xfrm>
            <a:off x="7614247" y="4712273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4106" name="Picture 10" descr="Die Hard Yippie Ki Yay Vinyl Decal Car Truck Laptop PC | Etsy">
            <a:extLst>
              <a:ext uri="{FF2B5EF4-FFF2-40B4-BE49-F238E27FC236}">
                <a16:creationId xmlns:a16="http://schemas.microsoft.com/office/drawing/2014/main" id="{48A3D782-682F-5D42-86B9-E459BA16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75" y="4227664"/>
            <a:ext cx="1991530" cy="15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64EF6-56D1-9F45-A2F6-83A246CE4737}"/>
              </a:ext>
            </a:extLst>
          </p:cNvPr>
          <p:cNvSpPr txBox="1"/>
          <p:nvPr/>
        </p:nvSpPr>
        <p:spPr>
          <a:xfrm>
            <a:off x="4997519" y="4712274"/>
            <a:ext cx="41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4108" name="Picture 12" descr="machine learning brain - The AstroLabs Navigator Blog">
            <a:extLst>
              <a:ext uri="{FF2B5EF4-FFF2-40B4-BE49-F238E27FC236}">
                <a16:creationId xmlns:a16="http://schemas.microsoft.com/office/drawing/2014/main" id="{D3197871-2D68-C540-93CE-B9C8DCB60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2" r="30029"/>
          <a:stretch/>
        </p:blipFill>
        <p:spPr bwMode="auto">
          <a:xfrm>
            <a:off x="5576183" y="4227664"/>
            <a:ext cx="1878681" cy="14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61A-D485-457A-871D-038D7EB1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4439-2896-49FE-876B-199FC33A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Seaborn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Python Scikit 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HTML / CSS / Bootstrap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JavaScript / Leaflet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SQL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Flask / SQLAlchemy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Heroku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54009-850B-4758-A207-87C04A0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6" descr="Python Logo Clipart Easy - Pandas Python Logo Png , Free Transparent  Clipart - ClipartKey">
            <a:extLst>
              <a:ext uri="{FF2B5EF4-FFF2-40B4-BE49-F238E27FC236}">
                <a16:creationId xmlns:a16="http://schemas.microsoft.com/office/drawing/2014/main" id="{0E0AD137-A713-6F43-8887-27676833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2" b="90368" l="57889" r="95222">
                        <a14:foregroundMark x1="69889" y1="44834" x2="67667" y2="70753"/>
                        <a14:foregroundMark x1="73111" y1="43958" x2="69889" y2="73030"/>
                        <a14:foregroundMark x1="83222" y1="17338" x2="85778" y2="51839"/>
                        <a14:foregroundMark x1="85778" y1="51839" x2="79444" y2="18039"/>
                        <a14:foregroundMark x1="79444" y1="18039" x2="89667" y2="30998"/>
                        <a14:foregroundMark x1="83667" y1="63573" x2="67111" y2="89667"/>
                        <a14:foregroundMark x1="67111" y1="89667" x2="62111" y2="90368"/>
                        <a14:foregroundMark x1="63556" y1="89667" x2="85667" y2="90193"/>
                        <a14:foregroundMark x1="85667" y1="90193" x2="84667" y2="48862"/>
                        <a14:foregroundMark x1="84667" y1="48862" x2="78778" y2="82312"/>
                        <a14:foregroundMark x1="78778" y1="82312" x2="77667" y2="32925"/>
                        <a14:foregroundMark x1="77667" y1="32925" x2="75444" y2="28897"/>
                        <a14:backgroundMark x1="56222" y1="9982" x2="56222" y2="9982"/>
                        <a14:backgroundMark x1="59333" y1="12960" x2="56222" y2="3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6"/>
          <a:stretch/>
        </p:blipFill>
        <p:spPr bwMode="auto">
          <a:xfrm>
            <a:off x="4174141" y="2097759"/>
            <a:ext cx="1022401" cy="13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QLite Database Android Computer Software Application software, android,  angle, data png | PNGEgg">
            <a:extLst>
              <a:ext uri="{FF2B5EF4-FFF2-40B4-BE49-F238E27FC236}">
                <a16:creationId xmlns:a16="http://schemas.microsoft.com/office/drawing/2014/main" id="{DD98491F-C822-BF44-B2F2-EC454E7C2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22" r="21906"/>
          <a:stretch/>
        </p:blipFill>
        <p:spPr bwMode="auto">
          <a:xfrm>
            <a:off x="6820389" y="2153156"/>
            <a:ext cx="1095152" cy="11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ORM should be used in every project – DeavidSedice's blog">
            <a:extLst>
              <a:ext uri="{FF2B5EF4-FFF2-40B4-BE49-F238E27FC236}">
                <a16:creationId xmlns:a16="http://schemas.microsoft.com/office/drawing/2014/main" id="{042516A6-11E7-0144-9BF6-825BAA25F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7" b="25321"/>
          <a:stretch/>
        </p:blipFill>
        <p:spPr bwMode="auto">
          <a:xfrm>
            <a:off x="8218933" y="2303545"/>
            <a:ext cx="3128387" cy="64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ow to make a website with javascript">
            <a:extLst>
              <a:ext uri="{FF2B5EF4-FFF2-40B4-BE49-F238E27FC236}">
                <a16:creationId xmlns:a16="http://schemas.microsoft.com/office/drawing/2014/main" id="{268E934E-7D74-A041-AF3D-4F203ABC4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b="22824"/>
          <a:stretch/>
        </p:blipFill>
        <p:spPr bwMode="auto">
          <a:xfrm>
            <a:off x="3828239" y="3724215"/>
            <a:ext cx="3399306" cy="12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629EE7E-01FD-FD4F-9DF4-77BC1941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45" y="3443700"/>
            <a:ext cx="1743546" cy="97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66725F34-5791-4B46-8D63-222ADD9B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59" y="3182784"/>
            <a:ext cx="1929495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 Interactive Maps to Websites using Leaflet.Js | by Anjula Shanaka |  JavaScript in Plain English">
            <a:extLst>
              <a:ext uri="{FF2B5EF4-FFF2-40B4-BE49-F238E27FC236}">
                <a16:creationId xmlns:a16="http://schemas.microsoft.com/office/drawing/2014/main" id="{C6BAA77F-9AA4-C347-8C20-7FB53D0C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45" y="4524416"/>
            <a:ext cx="2380736" cy="11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ussion of seaborn logo · Issue #2243 · mwaskom/seaborn · GitHub">
            <a:extLst>
              <a:ext uri="{FF2B5EF4-FFF2-40B4-BE49-F238E27FC236}">
                <a16:creationId xmlns:a16="http://schemas.microsoft.com/office/drawing/2014/main" id="{B9C35F75-01CB-C04D-A65E-CA659E88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455" y="4458669"/>
            <a:ext cx="1420865" cy="14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eroku – Logos Download">
            <a:extLst>
              <a:ext uri="{FF2B5EF4-FFF2-40B4-BE49-F238E27FC236}">
                <a16:creationId xmlns:a16="http://schemas.microsoft.com/office/drawing/2014/main" id="{730F8A8E-8B11-CE4F-A544-9AE6D29F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32" y="5174822"/>
            <a:ext cx="2436913" cy="7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ootstrap (front-end framework) - Wikipedia">
            <a:extLst>
              <a:ext uri="{FF2B5EF4-FFF2-40B4-BE49-F238E27FC236}">
                <a16:creationId xmlns:a16="http://schemas.microsoft.com/office/drawing/2014/main" id="{35BACF60-8F92-5149-AAC9-F8395E30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90" y="2690515"/>
            <a:ext cx="987589" cy="7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2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AU" dirty="0"/>
              <a:t>Architecture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735F71-0BDD-874E-B0BF-E59D5D31B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90" y="812799"/>
            <a:ext cx="2845931" cy="529475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static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css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geojson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img</a:t>
            </a:r>
            <a:endParaRPr lang="en-AU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js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dirty="0">
                <a:solidFill>
                  <a:schemeClr val="bg1"/>
                </a:solidFill>
              </a:rPr>
              <a:t>templates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1B6E-7BA6-4B93-B8E4-84D2CE30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houseprice-project.herokuapp.com</a:t>
            </a:r>
          </a:p>
        </p:txBody>
      </p:sp>
    </p:spTree>
    <p:extLst>
      <p:ext uri="{BB962C8B-B14F-4D97-AF65-F5344CB8AC3E}">
        <p14:creationId xmlns:p14="http://schemas.microsoft.com/office/powerpoint/2010/main" val="373636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2153-3168-4605-B8BD-7EE4E3EA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– Data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9427-135D-430D-B9B9-A0112A48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34661" cy="183029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First step was to clean the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check datatypes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removing </a:t>
            </a:r>
            <a:r>
              <a:rPr lang="en-AU" dirty="0" err="1"/>
              <a:t>NaN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Followed by extracting the relevant  columns required for the project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C7ED90-95CC-4F29-BEBD-A0D6106A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houseprice-project.herokuapp.com</a:t>
            </a:r>
            <a:endParaRPr lang="en-US" dirty="0"/>
          </a:p>
        </p:txBody>
      </p:sp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7C4EC0F3-D362-344F-96BE-C36C4C05A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2"/>
          <a:stretch/>
        </p:blipFill>
        <p:spPr>
          <a:xfrm>
            <a:off x="1097279" y="4123385"/>
            <a:ext cx="4998721" cy="199451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44D1E8-7770-F94E-A678-87EA693A5ACC}"/>
              </a:ext>
            </a:extLst>
          </p:cNvPr>
          <p:cNvSpPr txBox="1">
            <a:spLocks/>
          </p:cNvSpPr>
          <p:nvPr/>
        </p:nvSpPr>
        <p:spPr>
          <a:xfrm>
            <a:off x="6276409" y="2108201"/>
            <a:ext cx="4879271" cy="34090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Transforming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add id column for primary key in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convert date to unix format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rename columns without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Load into SQLite database using SQLAlchemy</a:t>
            </a:r>
          </a:p>
        </p:txBody>
      </p:sp>
    </p:spTree>
    <p:extLst>
      <p:ext uri="{BB962C8B-B14F-4D97-AF65-F5344CB8AC3E}">
        <p14:creationId xmlns:p14="http://schemas.microsoft.com/office/powerpoint/2010/main" val="265305333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{3A452386-798F-4716-A8ED-2E81C6EF30D0}tf56160789_win32</Template>
  <TotalTime>189</TotalTime>
  <Words>491</Words>
  <Application>Microsoft Macintosh PowerPoint</Application>
  <PresentationFormat>Widescreen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1_RetrospectVTI</vt:lpstr>
      <vt:lpstr>House prices in Perth</vt:lpstr>
      <vt:lpstr>   Perth house prices in the news</vt:lpstr>
      <vt:lpstr>  Which Perth suburb to buy a house in based on specific input parameters? </vt:lpstr>
      <vt:lpstr>We will talk about:</vt:lpstr>
      <vt:lpstr>What we set out to do</vt:lpstr>
      <vt:lpstr>Data</vt:lpstr>
      <vt:lpstr>Tools</vt:lpstr>
      <vt:lpstr>Architecture</vt:lpstr>
      <vt:lpstr>Methods – Data ETL</vt:lpstr>
      <vt:lpstr>Methods – Machine Learning</vt:lpstr>
      <vt:lpstr>Methods – Web Application</vt:lpstr>
      <vt:lpstr>Methods – Web Application</vt:lpstr>
      <vt:lpstr>Methods – Web Deployment</vt:lpstr>
      <vt:lpstr>Result</vt:lpstr>
      <vt:lpstr>At least we didn’t use pie charts.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prices in Perth</dc:title>
  <dc:creator>Spiros Basilakes</dc:creator>
  <cp:lastModifiedBy>Thierry Zonneveld</cp:lastModifiedBy>
  <cp:revision>30</cp:revision>
  <dcterms:created xsi:type="dcterms:W3CDTF">2021-06-03T10:41:07Z</dcterms:created>
  <dcterms:modified xsi:type="dcterms:W3CDTF">2021-06-04T14:19:45Z</dcterms:modified>
</cp:coreProperties>
</file>